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6"/>
  </p:notesMasterIdLst>
  <p:sldIdLst>
    <p:sldId id="256" r:id="rId4"/>
    <p:sldId id="257" r:id="rId5"/>
    <p:sldId id="258" r:id="rId7"/>
    <p:sldId id="262" r:id="rId8"/>
    <p:sldId id="263" r:id="rId9"/>
    <p:sldId id="259" r:id="rId10"/>
    <p:sldId id="264" r:id="rId11"/>
    <p:sldId id="267" r:id="rId12"/>
    <p:sldId id="260" r:id="rId13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5" d="100"/>
          <a:sy n="65" d="100"/>
        </p:scale>
        <p:origin x="-1536" y="-114"/>
      </p:cViewPr>
      <p:guideLst>
        <p:guide orient="horz" pos="2160"/>
        <p:guide pos="28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6" name="Rectangle 4"/>
          <p:cNvSpPr>
            <a:spLocks noRo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/>
          <a:p>
            <a:pPr lvl="0" algn="r" eaLnBrk="1" fontAlgn="base" hangingPunct="1"/>
            <a:fld id="{9A0DB2DC-4C9A-4742-B13C-FB6460FD3503}" type="slidenum">
              <a:rPr lang="en-US" altLang="zh-CN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z="1200" strike="noStrike" noProof="1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indent="0" algn="r"/>
            <a:fld id="{9A0DB2DC-4C9A-4742-B13C-FB6460FD3503}" type="slidenum">
              <a:rPr lang="en-US" altLang="zh-CN" sz="1200" dirty="0">
                <a:latin typeface="Arial" panose="020B0604020202020204" pitchFamily="34" charset="0"/>
              </a:rPr>
            </a:fld>
            <a:endParaRPr lang="en-US" altLang="zh-CN" sz="1200" dirty="0">
              <a:latin typeface="Arial" panose="020B0604020202020204" pitchFamily="34" charset="0"/>
            </a:endParaRPr>
          </a:p>
        </p:txBody>
      </p:sp>
      <p:sp>
        <p:nvSpPr>
          <p:cNvPr id="6146" name="Rectangle 2"/>
          <p:cNvSpPr>
            <a:spLocks noRot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/>
          </p:cNvSpPr>
          <p:nvPr>
            <p:ph type="body"/>
          </p:nvPr>
        </p:nvSpPr>
        <p:spPr>
          <a:xfrm>
            <a:off x="914400" y="4343400"/>
            <a:ext cx="5029200" cy="4114800"/>
          </a:xfrm>
          <a:ln/>
        </p:spPr>
        <p:txBody>
          <a:bodyPr wrap="square" lIns="91440" tIns="45720" rIns="91440" bIns="45720" anchor="t"/>
          <a:p>
            <a:pPr lvl="0" eaLnBrk="1" hangingPunct="1"/>
            <a:endParaRPr lang="zh-CN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indent="0" algn="r"/>
            <a:fld id="{9A0DB2DC-4C9A-4742-B13C-FB6460FD3503}" type="slidenum">
              <a:rPr lang="en-US" altLang="zh-CN" sz="1200" dirty="0">
                <a:latin typeface="Arial" panose="020B0604020202020204" pitchFamily="34" charset="0"/>
              </a:rPr>
            </a:fld>
            <a:endParaRPr lang="en-US" altLang="zh-CN" sz="1200" dirty="0">
              <a:latin typeface="Arial" panose="020B0604020202020204" pitchFamily="34" charset="0"/>
            </a:endParaRPr>
          </a:p>
        </p:txBody>
      </p:sp>
      <p:sp>
        <p:nvSpPr>
          <p:cNvPr id="8194" name="Rectangle 2"/>
          <p:cNvSpPr>
            <a:spLocks noRot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/>
          </p:cNvSpPr>
          <p:nvPr>
            <p:ph type="body"/>
          </p:nvPr>
        </p:nvSpPr>
        <p:spPr>
          <a:xfrm>
            <a:off x="914400" y="4343400"/>
            <a:ext cx="5029200" cy="4114800"/>
          </a:xfrm>
          <a:ln/>
        </p:spPr>
        <p:txBody>
          <a:bodyPr wrap="square" lIns="91440" tIns="45720" rIns="91440" bIns="45720" anchor="t"/>
          <a:p>
            <a:pPr lvl="0" eaLnBrk="1" hangingPunct="1"/>
            <a:endParaRPr lang="zh-CN" altLang="zh-CN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indent="0" algn="r"/>
            <a:fld id="{9A0DB2DC-4C9A-4742-B13C-FB6460FD3503}" type="slidenum">
              <a:rPr lang="en-US" altLang="zh-CN" sz="1200" dirty="0">
                <a:latin typeface="Arial" panose="020B0604020202020204" pitchFamily="34" charset="0"/>
              </a:rPr>
            </a:fld>
            <a:endParaRPr lang="en-US" altLang="zh-CN" sz="1200" dirty="0">
              <a:latin typeface="Arial" panose="020B0604020202020204" pitchFamily="34" charset="0"/>
            </a:endParaRPr>
          </a:p>
        </p:txBody>
      </p:sp>
      <p:sp>
        <p:nvSpPr>
          <p:cNvPr id="12290" name="Rectangle 2"/>
          <p:cNvSpPr>
            <a:spLocks noRot="1" noTextEdit="1"/>
          </p:cNvSpPr>
          <p:nvPr>
            <p:ph type="sldImg"/>
          </p:nvPr>
        </p:nvSpPr>
        <p:spPr>
          <a:ln/>
        </p:spPr>
      </p:sp>
      <p:sp>
        <p:nvSpPr>
          <p:cNvPr id="12291" name="Rectangle 3"/>
          <p:cNvSpPr>
            <a:spLocks noGrp="1"/>
          </p:cNvSpPr>
          <p:nvPr>
            <p:ph type="body"/>
          </p:nvPr>
        </p:nvSpPr>
        <p:spPr>
          <a:xfrm>
            <a:off x="914400" y="4343400"/>
            <a:ext cx="5029200" cy="4114800"/>
          </a:xfrm>
          <a:ln/>
        </p:spPr>
        <p:txBody>
          <a:bodyPr wrap="square" lIns="91440" tIns="45720" rIns="91440" bIns="45720" anchor="t"/>
          <a:p>
            <a:pPr lvl="0" eaLnBrk="1" hangingPunct="1"/>
            <a:endParaRPr lang="zh-CN" altLang="zh-CN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indent="0" algn="r"/>
            <a:fld id="{9A0DB2DC-4C9A-4742-B13C-FB6460FD3503}" type="slidenum">
              <a:rPr lang="en-US" altLang="zh-CN" sz="1200" dirty="0">
                <a:latin typeface="Arial" panose="020B0604020202020204" pitchFamily="34" charset="0"/>
              </a:rPr>
            </a:fld>
            <a:endParaRPr lang="en-US" altLang="zh-CN" sz="1200" dirty="0">
              <a:latin typeface="Arial" panose="020B0604020202020204" pitchFamily="34" charset="0"/>
            </a:endParaRPr>
          </a:p>
        </p:txBody>
      </p:sp>
      <p:sp>
        <p:nvSpPr>
          <p:cNvPr id="15362" name="Rectangle 2"/>
          <p:cNvSpPr>
            <a:spLocks noRot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/>
          <p:cNvSpPr>
            <a:spLocks noGrp="1"/>
          </p:cNvSpPr>
          <p:nvPr>
            <p:ph type="body"/>
          </p:nvPr>
        </p:nvSpPr>
        <p:spPr>
          <a:xfrm>
            <a:off x="914400" y="4343400"/>
            <a:ext cx="5029200" cy="4114800"/>
          </a:xfrm>
          <a:ln/>
        </p:spPr>
        <p:txBody>
          <a:bodyPr wrap="square" lIns="91440" tIns="45720" rIns="91440" bIns="45720" anchor="t"/>
          <a:p>
            <a:pPr lvl="0" eaLnBrk="1" hangingPunct="1"/>
            <a:endParaRPr lang="zh-CN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pattFill prst="ltHorz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685800" y="2393950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7 w 1000"/>
              <a:gd name="T3" fmla="*/ 0 h 1000"/>
              <a:gd name="T4" fmla="*/ 2147483647 w 1000"/>
              <a:gd name="T5" fmla="*/ 11998573 h 1000"/>
              <a:gd name="T6" fmla="*/ 0 w 1000"/>
              <a:gd name="T7" fmla="*/ 11998573 h 1000"/>
              <a:gd name="T8" fmla="*/ 0 w 1000"/>
              <a:gd name="T9" fmla="*/ 0 h 1000"/>
              <a:gd name="T10" fmla="*/ 2147483647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pPr lvl="0" fontAlgn="base"/>
            <a:r>
              <a:rPr lang="zh-CN" altLang="en-US" strike="noStrike" noProof="0" smtClean="0"/>
              <a:t>单击此处编辑母版标题样式</a:t>
            </a:r>
            <a:endParaRPr lang="zh-CN" altLang="en-US" strike="noStrike" noProof="0" smtClean="0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/>
            </a:lvl1pPr>
          </a:lstStyle>
          <a:p>
            <a:pPr lvl="0" fontAlgn="base"/>
            <a:r>
              <a:rPr lang="zh-CN" altLang="en-US" strike="noStrike" noProof="0" smtClean="0"/>
              <a:t>单击此处编辑母版副标题样式</a:t>
            </a:r>
            <a:endParaRPr lang="zh-CN" altLang="en-US" strike="noStrike" noProof="0" smtClean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p>
            <a:pPr algn="r" fontAlgn="base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3838" y="304800"/>
            <a:ext cx="2001837" cy="5715000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66738" y="304800"/>
            <a:ext cx="5854700" cy="57150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4675" y="304800"/>
            <a:ext cx="8001000" cy="1216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3438" y="1752600"/>
            <a:ext cx="3924300" cy="20574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3438" y="3962400"/>
            <a:ext cx="3924300" cy="20574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pattFill prst="ltHorz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685800" y="2393950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7 w 1000"/>
              <a:gd name="T3" fmla="*/ 0 h 1000"/>
              <a:gd name="T4" fmla="*/ 2147483647 w 1000"/>
              <a:gd name="T5" fmla="*/ 11998573 h 1000"/>
              <a:gd name="T6" fmla="*/ 0 w 1000"/>
              <a:gd name="T7" fmla="*/ 11998573 h 1000"/>
              <a:gd name="T8" fmla="*/ 0 w 1000"/>
              <a:gd name="T9" fmla="*/ 0 h 1000"/>
              <a:gd name="T10" fmla="*/ 2147483647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pPr lvl="0" fontAlgn="base"/>
            <a:r>
              <a:rPr lang="zh-CN" altLang="en-US" strike="noStrike" noProof="0" smtClean="0"/>
              <a:t>单击此处编辑母版标题样式</a:t>
            </a:r>
            <a:endParaRPr lang="zh-CN" altLang="en-US" strike="noStrike" noProof="0" smtClean="0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/>
            </a:lvl1pPr>
          </a:lstStyle>
          <a:p>
            <a:pPr lvl="0" fontAlgn="base"/>
            <a:r>
              <a:rPr lang="zh-CN" altLang="en-US" strike="noStrike" noProof="0" smtClean="0"/>
              <a:t>单击此处编辑母版副标题样式</a:t>
            </a:r>
            <a:endParaRPr lang="zh-CN" altLang="en-US" strike="noStrike" noProof="0" smtClean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p>
            <a:pPr algn="r" fontAlgn="base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3838" y="304800"/>
            <a:ext cx="2001837" cy="5715000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66738" y="304800"/>
            <a:ext cx="5854700" cy="57150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4675" y="304800"/>
            <a:ext cx="8001000" cy="1216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3438" y="1752600"/>
            <a:ext cx="3924300" cy="20574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3438" y="3962400"/>
            <a:ext cx="3924300" cy="20574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Horz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574675" y="304800"/>
            <a:ext cx="8001000" cy="1216025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566738" y="1752600"/>
            <a:ext cx="8001000" cy="426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469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436245"/>
            <a:r>
              <a:rPr lang="zh-CN" altLang="en-US" dirty="0"/>
              <a:t>第二级</a:t>
            </a:r>
            <a:endParaRPr lang="zh-CN" altLang="en-US" dirty="0"/>
          </a:p>
          <a:p>
            <a:pPr lvl="2" indent="-394970"/>
            <a:r>
              <a:rPr lang="zh-CN" altLang="en-US" dirty="0"/>
              <a:t>第三级</a:t>
            </a:r>
            <a:endParaRPr lang="zh-CN" altLang="en-US" dirty="0"/>
          </a:p>
          <a:p>
            <a:pPr lvl="3" indent="-387350"/>
            <a:r>
              <a:rPr lang="zh-CN" altLang="en-US" dirty="0"/>
              <a:t>第四级</a:t>
            </a:r>
            <a:endParaRPr lang="zh-CN" altLang="en-US" dirty="0"/>
          </a:p>
          <a:p>
            <a:pPr lvl="4" indent="-39878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09600" y="1566863"/>
            <a:ext cx="7958138" cy="109538"/>
          </a:xfrm>
          <a:custGeom>
            <a:avLst/>
            <a:gdLst>
              <a:gd name="T0" fmla="*/ 0 w 1000"/>
              <a:gd name="T1" fmla="*/ 0 h 1000"/>
              <a:gd name="T2" fmla="*/ 2147483647 w 1000"/>
              <a:gd name="T3" fmla="*/ 0 h 1000"/>
              <a:gd name="T4" fmla="*/ 2147483647 w 1000"/>
              <a:gd name="T5" fmla="*/ 11998354 h 1000"/>
              <a:gd name="T6" fmla="*/ 0 w 1000"/>
              <a:gd name="T7" fmla="*/ 11998354 h 1000"/>
              <a:gd name="T8" fmla="*/ 0 w 1000"/>
              <a:gd name="T9" fmla="*/ 0 h 1000"/>
              <a:gd name="T10" fmla="*/ 2147483647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09600" y="6172200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606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19812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607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sz="120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608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19812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88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605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2300">
          <a:solidFill>
            <a:schemeClr val="tx1"/>
          </a:solidFill>
          <a:latin typeface="+mn-lt"/>
          <a:ea typeface="+mn-ea"/>
        </a:defRPr>
      </a:lvl3pPr>
      <a:lvl4pPr marL="1694180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4230" indent="-398780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4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6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8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30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Horz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574675" y="304800"/>
            <a:ext cx="8001000" cy="1216025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566738" y="1752600"/>
            <a:ext cx="8001000" cy="426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469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436245"/>
            <a:r>
              <a:rPr lang="zh-CN" altLang="en-US" dirty="0"/>
              <a:t>第二级</a:t>
            </a:r>
            <a:endParaRPr lang="zh-CN" altLang="en-US" dirty="0"/>
          </a:p>
          <a:p>
            <a:pPr lvl="2" indent="-394970"/>
            <a:r>
              <a:rPr lang="zh-CN" altLang="en-US" dirty="0"/>
              <a:t>第三级</a:t>
            </a:r>
            <a:endParaRPr lang="zh-CN" altLang="en-US" dirty="0"/>
          </a:p>
          <a:p>
            <a:pPr lvl="3" indent="-387350"/>
            <a:r>
              <a:rPr lang="zh-CN" altLang="en-US" dirty="0"/>
              <a:t>第四级</a:t>
            </a:r>
            <a:endParaRPr lang="zh-CN" altLang="en-US" dirty="0"/>
          </a:p>
          <a:p>
            <a:pPr lvl="4" indent="-39878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09600" y="1566863"/>
            <a:ext cx="7958138" cy="109538"/>
          </a:xfrm>
          <a:custGeom>
            <a:avLst/>
            <a:gdLst>
              <a:gd name="T0" fmla="*/ 0 w 1000"/>
              <a:gd name="T1" fmla="*/ 0 h 1000"/>
              <a:gd name="T2" fmla="*/ 2147483647 w 1000"/>
              <a:gd name="T3" fmla="*/ 0 h 1000"/>
              <a:gd name="T4" fmla="*/ 2147483647 w 1000"/>
              <a:gd name="T5" fmla="*/ 11998354 h 1000"/>
              <a:gd name="T6" fmla="*/ 0 w 1000"/>
              <a:gd name="T7" fmla="*/ 11998354 h 1000"/>
              <a:gd name="T8" fmla="*/ 0 w 1000"/>
              <a:gd name="T9" fmla="*/ 0 h 1000"/>
              <a:gd name="T10" fmla="*/ 2147483647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09600" y="6172200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606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19812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607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sz="120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608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19812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Verdana" panose="020B060403050404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88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605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2300">
          <a:solidFill>
            <a:schemeClr val="tx1"/>
          </a:solidFill>
          <a:latin typeface="+mn-lt"/>
          <a:ea typeface="+mn-ea"/>
        </a:defRPr>
      </a:lvl3pPr>
      <a:lvl4pPr marL="1694180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4230" indent="-398780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4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6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8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30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openxmlformats.org/officeDocument/2006/relationships/hyperlink" Target="http://www.prenhall.com/books/esm_0138546622.html" TargetMode="External"/><Relationship Id="rId1" Type="http://schemas.openxmlformats.org/officeDocument/2006/relationships/hyperlink" Target="http://www.cs.vu.nl/~ast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Rectangle 2"/>
          <p:cNvSpPr>
            <a:spLocks noGrp="1"/>
          </p:cNvSpPr>
          <p:nvPr>
            <p:ph type="ctrTitle"/>
          </p:nvPr>
        </p:nvSpPr>
        <p:spPr>
          <a:ln/>
        </p:spPr>
        <p:txBody>
          <a:bodyPr vert="horz" wrap="square" lIns="91440" tIns="45720" rIns="91440" bIns="45720" anchor="b"/>
          <a:p>
            <a:pPr eaLnBrk="1" hangingPunct="1">
              <a:buClrTx/>
              <a:buSzTx/>
              <a:buFontTx/>
            </a:pPr>
            <a:r>
              <a:rPr lang="zh-CN" altLang="en-US" dirty="0">
                <a:latin typeface="+mj-lt"/>
                <a:ea typeface="+mj-ea"/>
                <a:cs typeface="+mj-cs"/>
              </a:rPr>
              <a:t>前言</a:t>
            </a:r>
            <a:endParaRPr lang="zh-CN" altLang="en-US" dirty="0">
              <a:latin typeface="+mj-lt"/>
              <a:ea typeface="+mj-ea"/>
              <a:cs typeface="+mj-cs"/>
            </a:endParaRPr>
          </a:p>
        </p:txBody>
      </p:sp>
      <p:sp>
        <p:nvSpPr>
          <p:cNvPr id="4098" name="Rectangle 3"/>
          <p:cNvSpPr>
            <a:spLocks noGrp="1"/>
          </p:cNvSpPr>
          <p:nvPr>
            <p:ph type="subTitle" idx="1"/>
          </p:nvPr>
        </p:nvSpPr>
        <p:spPr>
          <a:ln/>
        </p:spPr>
        <p:txBody>
          <a:bodyPr vert="horz" wrap="square" lIns="91440" tIns="45720" rIns="91440" bIns="45720" anchor="t"/>
          <a:p>
            <a:pPr eaLnBrk="1" hangingPunct="1">
              <a:buSzTx/>
            </a:pPr>
            <a:endParaRPr lang="zh-CN" altLang="zh-CN" dirty="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Rectangle 2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anchor="b"/>
          <a:p>
            <a:pPr eaLnBrk="1" hangingPunct="1"/>
            <a:r>
              <a:rPr lang="en-US" altLang="zh-CN" dirty="0"/>
              <a:t>Self introduction</a:t>
            </a:r>
            <a:endParaRPr lang="en-US" altLang="zh-CN" dirty="0"/>
          </a:p>
        </p:txBody>
      </p:sp>
      <p:sp>
        <p:nvSpPr>
          <p:cNvPr id="5122" name="Rectangle 3"/>
          <p:cNvSpPr>
            <a:spLocks noGrp="1"/>
          </p:cNvSpPr>
          <p:nvPr>
            <p:ph idx="1"/>
          </p:nvPr>
        </p:nvSpPr>
        <p:spPr>
          <a:ln/>
        </p:spPr>
        <p:txBody>
          <a:bodyPr vert="horz" wrap="square" lIns="91440" tIns="45720" rIns="91440" bIns="45720" anchor="t"/>
          <a:p>
            <a:pPr eaLnBrk="1" hangingPunct="1"/>
            <a:r>
              <a:rPr lang="zh-CN" altLang="en-US" dirty="0"/>
              <a:t>胡成玉</a:t>
            </a:r>
            <a:endParaRPr lang="zh-CN" altLang="en-US" dirty="0"/>
          </a:p>
          <a:p>
            <a:pPr eaLnBrk="1" hangingPunct="1"/>
            <a:r>
              <a:rPr lang="en-US" altLang="zh-CN" dirty="0"/>
              <a:t>Email:huchengyucug@vip.163.com</a:t>
            </a:r>
            <a:endParaRPr lang="en-US" altLang="zh-CN" dirty="0"/>
          </a:p>
          <a:p>
            <a:pPr eaLnBrk="1" hangingPunct="1"/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Rectangle 2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anchor="b"/>
          <a:p>
            <a:pPr eaLnBrk="1" hangingPunct="1"/>
            <a:endParaRPr lang="zh-CN" altLang="zh-CN" dirty="0"/>
          </a:p>
        </p:txBody>
      </p:sp>
      <p:sp>
        <p:nvSpPr>
          <p:cNvPr id="7170" name="Rectangle 3"/>
          <p:cNvSpPr>
            <a:spLocks noGrp="1"/>
          </p:cNvSpPr>
          <p:nvPr>
            <p:ph idx="1"/>
          </p:nvPr>
        </p:nvSpPr>
        <p:spPr>
          <a:ln/>
        </p:spPr>
        <p:txBody>
          <a:bodyPr vert="horz" wrap="square" lIns="91440" tIns="45720" rIns="91440" bIns="45720" anchor="t"/>
          <a:p>
            <a:pPr algn="just" eaLnBrk="1" hangingPunct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英文名称：</a:t>
            </a:r>
            <a:r>
              <a:rPr lang="en-US" altLang="zh-CN" dirty="0"/>
              <a:t>Principle of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 </a:t>
            </a:r>
            <a:r>
              <a:rPr lang="en-US" altLang="zh-CN" dirty="0"/>
              <a:t>Computer        Organization</a:t>
            </a:r>
            <a:endParaRPr lang="en-US" altLang="zh-CN" dirty="0"/>
          </a:p>
          <a:p>
            <a:pPr eaLnBrk="1" hangingPunct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先修课程：数字逻辑 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 eaLnBrk="1" hangingPunct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后继课程：计算机接口，体系结构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 eaLnBrk="1" hangingPunct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学时：教学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48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学时，实验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16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学时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 eaLnBrk="1" hangingPunct="1"/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学分：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4</a:t>
            </a:r>
            <a:endParaRPr lang="en-US" altLang="zh-CN" dirty="0"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 eaLnBrk="1" hangingPunct="1"/>
            <a:endParaRPr lang="en-US" altLang="zh-CN" dirty="0"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 eaLnBrk="1" hangingPunct="1"/>
            <a:endParaRPr lang="en-US" altLang="zh-C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Rectangle 2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anchor="b"/>
          <a:p>
            <a:pPr eaLnBrk="1" hangingPunct="1"/>
            <a:r>
              <a:rPr lang="zh-CN" altLang="en-US" sz="4200" b="1" dirty="0">
                <a:solidFill>
                  <a:srgbClr val="950527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计算机组成原理</a:t>
            </a:r>
            <a:r>
              <a:rPr lang="en-US" altLang="zh-CN" sz="4200" b="1" dirty="0">
                <a:solidFill>
                  <a:srgbClr val="950527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——</a:t>
            </a:r>
            <a:r>
              <a:rPr lang="zh-CN" altLang="en-US" sz="4200" b="1" dirty="0">
                <a:solidFill>
                  <a:srgbClr val="950527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课程简介</a:t>
            </a:r>
            <a:endParaRPr lang="zh-CN" altLang="en-US" sz="4200" b="1" dirty="0">
              <a:solidFill>
                <a:srgbClr val="950527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9218" name="Rectangle 3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435975" cy="4997450"/>
          </a:xfrm>
          <a:ln/>
        </p:spPr>
        <p:txBody>
          <a:bodyPr vert="horz" wrap="square" lIns="91440" tIns="45720" rIns="91440" bIns="45720" anchor="t"/>
          <a:p>
            <a:pPr eaLnBrk="1" hangingPunct="1">
              <a:buClr>
                <a:schemeClr val="accent2"/>
              </a:buClr>
              <a:buSzTx/>
              <a:buFont typeface="Wingdings" panose="05000000000000000000" pitchFamily="2" charset="2"/>
              <a:buNone/>
            </a:pPr>
            <a:r>
              <a:rPr lang="zh-CN" altLang="en-US" sz="3500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本课程的性质、任务和目的要求</a:t>
            </a:r>
            <a:endParaRPr lang="zh-CN" altLang="en-US" sz="3500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eaLnBrk="1" hangingPunct="1">
              <a:buClr>
                <a:schemeClr val="accent2"/>
              </a:buClr>
              <a:buSzTx/>
              <a:buFont typeface="Wingdings" panose="05000000000000000000" pitchFamily="2" charset="2"/>
            </a:pPr>
            <a:r>
              <a:rPr lang="zh-CN" altLang="en-US" sz="3500" dirty="0">
                <a:latin typeface="Arial" panose="020B0604020202020204" pitchFamily="34" charset="0"/>
                <a:ea typeface="黑体" panose="02010609060101010101" pitchFamily="2" charset="-122"/>
              </a:rPr>
              <a:t> </a:t>
            </a:r>
            <a:r>
              <a:rPr lang="en-US" altLang="zh-CN" sz="3500" dirty="0">
                <a:latin typeface="黑体" panose="02010609060101010101" pitchFamily="2" charset="-122"/>
                <a:ea typeface="黑体" panose="02010609060101010101" pitchFamily="2" charset="-122"/>
              </a:rPr>
              <a:t>《</a:t>
            </a:r>
            <a:r>
              <a:rPr lang="zh-CN" altLang="en-US" sz="3500" dirty="0">
                <a:latin typeface="黑体" panose="02010609060101010101" pitchFamily="2" charset="-122"/>
                <a:ea typeface="黑体" panose="02010609060101010101" pitchFamily="2" charset="-122"/>
              </a:rPr>
              <a:t>计算机组成原理</a:t>
            </a:r>
            <a:r>
              <a:rPr lang="en-US" altLang="zh-CN" sz="3500" dirty="0">
                <a:latin typeface="黑体" panose="02010609060101010101" pitchFamily="2" charset="-122"/>
                <a:ea typeface="黑体" panose="02010609060101010101" pitchFamily="2" charset="-122"/>
              </a:rPr>
              <a:t>》</a:t>
            </a:r>
            <a:r>
              <a:rPr lang="zh-CN" altLang="en-US" sz="3500" dirty="0">
                <a:latin typeface="黑体" panose="02010609060101010101" pitchFamily="2" charset="-122"/>
                <a:ea typeface="黑体" panose="02010609060101010101" pitchFamily="2" charset="-122"/>
              </a:rPr>
              <a:t>是计算机专业</a:t>
            </a:r>
            <a:r>
              <a:rPr lang="en-US" altLang="zh-CN" sz="3500" dirty="0">
                <a:latin typeface="黑体" panose="02010609060101010101" pitchFamily="2" charset="-122"/>
                <a:ea typeface="黑体" panose="02010609060101010101" pitchFamily="2" charset="-122"/>
              </a:rPr>
              <a:t>(</a:t>
            </a:r>
            <a:r>
              <a:rPr lang="zh-CN" altLang="en-US" sz="3500" dirty="0">
                <a:latin typeface="黑体" panose="02010609060101010101" pitchFamily="2" charset="-122"/>
                <a:ea typeface="黑体" panose="02010609060101010101" pitchFamily="2" charset="-122"/>
              </a:rPr>
              <a:t>包括应用、软件、系统结构等专业方向</a:t>
            </a:r>
            <a:r>
              <a:rPr lang="en-US" altLang="zh-CN" sz="3500" dirty="0">
                <a:latin typeface="黑体" panose="02010609060101010101" pitchFamily="2" charset="-122"/>
                <a:ea typeface="黑体" panose="02010609060101010101" pitchFamily="2" charset="-122"/>
              </a:rPr>
              <a:t>)</a:t>
            </a:r>
            <a:r>
              <a:rPr lang="zh-CN" altLang="en-US" sz="3500" dirty="0">
                <a:latin typeface="黑体" panose="02010609060101010101" pitchFamily="2" charset="-122"/>
                <a:ea typeface="黑体" panose="02010609060101010101" pitchFamily="2" charset="-122"/>
              </a:rPr>
              <a:t>的主干课程之一，属于专业基础课、必修。</a:t>
            </a:r>
            <a:endParaRPr lang="zh-CN" altLang="en-US" sz="35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eaLnBrk="1" hangingPunct="1">
              <a:buClr>
                <a:schemeClr val="accent2"/>
              </a:buClr>
              <a:buSzTx/>
              <a:buFont typeface="Wingdings" panose="05000000000000000000" pitchFamily="2" charset="2"/>
            </a:pPr>
            <a:r>
              <a:rPr lang="zh-CN" altLang="en-US" sz="3500" dirty="0">
                <a:latin typeface="Arial" panose="020B0604020202020204" pitchFamily="34" charset="0"/>
                <a:ea typeface="黑体" panose="02010609060101010101" pitchFamily="2" charset="-122"/>
              </a:rPr>
              <a:t>  </a:t>
            </a:r>
            <a:r>
              <a:rPr lang="zh-CN" altLang="en-US" sz="3500" dirty="0">
                <a:latin typeface="黑体" panose="02010609060101010101" pitchFamily="2" charset="-122"/>
                <a:ea typeface="黑体" panose="02010609060101010101" pitchFamily="2" charset="-122"/>
              </a:rPr>
              <a:t>课程的目的和任务是：主要讨论单处理机系统的组成及内部工作机制。</a:t>
            </a:r>
            <a:endParaRPr lang="zh-CN" altLang="en-US" sz="3500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 advTm="27984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Rectangle 2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anchor="b"/>
          <a:p>
            <a:pPr eaLnBrk="1" hangingPunct="1"/>
            <a:r>
              <a:rPr lang="zh-CN" altLang="en-US" sz="4200" b="1" dirty="0">
                <a:solidFill>
                  <a:srgbClr val="950527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相关课程</a:t>
            </a:r>
            <a:endParaRPr lang="zh-CN" altLang="en-US" sz="4200" b="1" dirty="0">
              <a:solidFill>
                <a:srgbClr val="950527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10242" name="Text Box 3"/>
          <p:cNvSpPr txBox="1"/>
          <p:nvPr/>
        </p:nvSpPr>
        <p:spPr>
          <a:xfrm>
            <a:off x="2860675" y="3021013"/>
            <a:ext cx="3168650" cy="595312"/>
          </a:xfrm>
          <a:prstGeom prst="rect">
            <a:avLst/>
          </a:prstGeom>
          <a:noFill/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t">
            <a:spAutoFit/>
          </a:bodyPr>
          <a:p>
            <a:pPr algn="ctr"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计算机组成原理 </a:t>
            </a:r>
            <a:endParaRPr lang="zh-CN" altLang="en-US" sz="3200" b="1" dirty="0">
              <a:latin typeface="FuturaA Bk BT" pitchFamily="34" charset="0"/>
              <a:ea typeface="宋体" panose="02010600030101010101" pitchFamily="2" charset="-122"/>
            </a:endParaRPr>
          </a:p>
        </p:txBody>
      </p:sp>
      <p:sp>
        <p:nvSpPr>
          <p:cNvPr id="10243" name="Text Box 4"/>
          <p:cNvSpPr txBox="1"/>
          <p:nvPr/>
        </p:nvSpPr>
        <p:spPr>
          <a:xfrm>
            <a:off x="3563938" y="1700213"/>
            <a:ext cx="1944687" cy="595312"/>
          </a:xfrm>
          <a:prstGeom prst="rect">
            <a:avLst/>
          </a:prstGeom>
          <a:noFill/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t">
            <a:spAutoFit/>
          </a:bodyPr>
          <a:p>
            <a:pPr algn="ctr"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数字逻辑 </a:t>
            </a:r>
            <a:endParaRPr lang="zh-CN" altLang="en-US" sz="3200" b="1" dirty="0">
              <a:latin typeface="FuturaA Bk BT" pitchFamily="34" charset="0"/>
              <a:ea typeface="宋体" panose="02010600030101010101" pitchFamily="2" charset="-122"/>
            </a:endParaRPr>
          </a:p>
        </p:txBody>
      </p:sp>
      <p:sp>
        <p:nvSpPr>
          <p:cNvPr id="10244" name="AutoShape 5"/>
          <p:cNvSpPr/>
          <p:nvPr/>
        </p:nvSpPr>
        <p:spPr>
          <a:xfrm>
            <a:off x="4427538" y="2349500"/>
            <a:ext cx="142875" cy="576263"/>
          </a:xfrm>
          <a:prstGeom prst="downArrow">
            <a:avLst>
              <a:gd name="adj1" fmla="val 50000"/>
              <a:gd name="adj2" fmla="val 100814"/>
            </a:avLst>
          </a:prstGeom>
          <a:solidFill>
            <a:srgbClr val="0000FF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45" name="AutoShape 6"/>
          <p:cNvSpPr/>
          <p:nvPr/>
        </p:nvSpPr>
        <p:spPr>
          <a:xfrm>
            <a:off x="3563938" y="3716338"/>
            <a:ext cx="142875" cy="576262"/>
          </a:xfrm>
          <a:prstGeom prst="downArrow">
            <a:avLst>
              <a:gd name="adj1" fmla="val 50000"/>
              <a:gd name="adj2" fmla="val 100814"/>
            </a:avLst>
          </a:prstGeom>
          <a:solidFill>
            <a:srgbClr val="0000FF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46" name="AutoShape 7"/>
          <p:cNvSpPr/>
          <p:nvPr/>
        </p:nvSpPr>
        <p:spPr>
          <a:xfrm>
            <a:off x="5292725" y="3716338"/>
            <a:ext cx="142875" cy="576262"/>
          </a:xfrm>
          <a:prstGeom prst="downArrow">
            <a:avLst>
              <a:gd name="adj1" fmla="val 50000"/>
              <a:gd name="adj2" fmla="val 100814"/>
            </a:avLst>
          </a:prstGeom>
          <a:solidFill>
            <a:srgbClr val="0000FF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47" name="Text Box 8"/>
          <p:cNvSpPr txBox="1"/>
          <p:nvPr/>
        </p:nvSpPr>
        <p:spPr>
          <a:xfrm>
            <a:off x="4716463" y="4292600"/>
            <a:ext cx="1944687" cy="595313"/>
          </a:xfrm>
          <a:prstGeom prst="rect">
            <a:avLst/>
          </a:prstGeom>
          <a:noFill/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t">
            <a:spAutoFit/>
          </a:bodyPr>
          <a:p>
            <a:pPr algn="ctr"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系统结构 </a:t>
            </a:r>
            <a:endParaRPr lang="zh-CN" altLang="en-US" sz="3200" b="1" dirty="0">
              <a:latin typeface="FuturaA Bk BT" pitchFamily="34" charset="0"/>
              <a:ea typeface="宋体" panose="02010600030101010101" pitchFamily="2" charset="-122"/>
            </a:endParaRPr>
          </a:p>
        </p:txBody>
      </p:sp>
      <p:sp>
        <p:nvSpPr>
          <p:cNvPr id="10248" name="Text Box 9"/>
          <p:cNvSpPr txBox="1"/>
          <p:nvPr/>
        </p:nvSpPr>
        <p:spPr>
          <a:xfrm>
            <a:off x="2232025" y="4292600"/>
            <a:ext cx="1944688" cy="595313"/>
          </a:xfrm>
          <a:prstGeom prst="rect">
            <a:avLst/>
          </a:prstGeom>
          <a:noFill/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t">
            <a:spAutoFit/>
          </a:bodyPr>
          <a:p>
            <a:pPr algn="ctr"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接口技术 </a:t>
            </a:r>
            <a:endParaRPr lang="zh-CN" altLang="en-US" sz="3200" b="1" dirty="0">
              <a:latin typeface="FuturaA Bk BT" pitchFamily="34" charset="0"/>
              <a:ea typeface="宋体" panose="02010600030101010101" pitchFamily="2" charset="-122"/>
            </a:endParaRPr>
          </a:p>
        </p:txBody>
      </p:sp>
      <p:sp>
        <p:nvSpPr>
          <p:cNvPr id="10249" name="Line 10"/>
          <p:cNvSpPr/>
          <p:nvPr/>
        </p:nvSpPr>
        <p:spPr>
          <a:xfrm>
            <a:off x="468313" y="2636838"/>
            <a:ext cx="8496300" cy="0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</p:sp>
      <p:sp>
        <p:nvSpPr>
          <p:cNvPr id="10250" name="Line 11"/>
          <p:cNvSpPr/>
          <p:nvPr/>
        </p:nvSpPr>
        <p:spPr>
          <a:xfrm>
            <a:off x="647700" y="3933825"/>
            <a:ext cx="8496300" cy="0"/>
          </a:xfrm>
          <a:prstGeom prst="line">
            <a:avLst/>
          </a:prstGeom>
          <a:ln w="9525" cap="rnd" cmpd="sng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</p:sp>
      <p:sp>
        <p:nvSpPr>
          <p:cNvPr id="10251" name="Text Box 12"/>
          <p:cNvSpPr txBox="1"/>
          <p:nvPr/>
        </p:nvSpPr>
        <p:spPr>
          <a:xfrm>
            <a:off x="611188" y="1700213"/>
            <a:ext cx="1000125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algn="ctr"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大一</a:t>
            </a:r>
            <a:endParaRPr lang="zh-CN" altLang="en-US" sz="3200" b="1" dirty="0">
              <a:latin typeface="FuturaA Bk BT" pitchFamily="34" charset="0"/>
              <a:ea typeface="宋体" panose="02010600030101010101" pitchFamily="2" charset="-122"/>
            </a:endParaRPr>
          </a:p>
        </p:txBody>
      </p:sp>
      <p:sp>
        <p:nvSpPr>
          <p:cNvPr id="10252" name="Text Box 13"/>
          <p:cNvSpPr txBox="1"/>
          <p:nvPr/>
        </p:nvSpPr>
        <p:spPr>
          <a:xfrm>
            <a:off x="468313" y="2852738"/>
            <a:ext cx="1000125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algn="ctr"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大二</a:t>
            </a:r>
            <a:endParaRPr lang="zh-CN" altLang="en-US" sz="3200" b="1" dirty="0">
              <a:latin typeface="FuturaA Bk BT" pitchFamily="34" charset="0"/>
              <a:ea typeface="宋体" panose="02010600030101010101" pitchFamily="2" charset="-122"/>
            </a:endParaRPr>
          </a:p>
        </p:txBody>
      </p:sp>
      <p:sp>
        <p:nvSpPr>
          <p:cNvPr id="10253" name="Text Box 14"/>
          <p:cNvSpPr txBox="1"/>
          <p:nvPr/>
        </p:nvSpPr>
        <p:spPr>
          <a:xfrm>
            <a:off x="611188" y="4365625"/>
            <a:ext cx="1000125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algn="ctr"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大三</a:t>
            </a:r>
            <a:endParaRPr lang="zh-CN" altLang="en-US" sz="3200" b="1" dirty="0">
              <a:latin typeface="FuturaA Bk BT" pitchFamily="34" charset="0"/>
              <a:ea typeface="宋体" panose="02010600030101010101" pitchFamily="2" charset="-122"/>
            </a:endParaRPr>
          </a:p>
        </p:txBody>
      </p:sp>
      <p:sp>
        <p:nvSpPr>
          <p:cNvPr id="10254" name="Text Box 15"/>
          <p:cNvSpPr txBox="1"/>
          <p:nvPr/>
        </p:nvSpPr>
        <p:spPr>
          <a:xfrm>
            <a:off x="6732588" y="2997200"/>
            <a:ext cx="1944687" cy="595313"/>
          </a:xfrm>
          <a:prstGeom prst="rect">
            <a:avLst/>
          </a:prstGeom>
          <a:noFill/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t">
            <a:spAutoFit/>
          </a:bodyPr>
          <a:p>
            <a:pPr algn="ctr"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汇编语言 </a:t>
            </a:r>
            <a:endParaRPr lang="zh-CN" altLang="en-US" sz="3200" b="1" dirty="0">
              <a:latin typeface="FuturaA Bk BT" pitchFamily="34" charset="0"/>
              <a:ea typeface="宋体" panose="02010600030101010101" pitchFamily="2" charset="-122"/>
            </a:endParaRPr>
          </a:p>
        </p:txBody>
      </p:sp>
      <p:sp>
        <p:nvSpPr>
          <p:cNvPr id="10255" name="AutoShape 16"/>
          <p:cNvSpPr/>
          <p:nvPr/>
        </p:nvSpPr>
        <p:spPr>
          <a:xfrm>
            <a:off x="6084888" y="3213100"/>
            <a:ext cx="574675" cy="215900"/>
          </a:xfrm>
          <a:prstGeom prst="leftRightArrow">
            <a:avLst>
              <a:gd name="adj1" fmla="val 50000"/>
              <a:gd name="adj2" fmla="val 53222"/>
            </a:avLst>
          </a:prstGeom>
          <a:solidFill>
            <a:srgbClr val="000080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56" name="Text Box 3"/>
          <p:cNvSpPr txBox="1"/>
          <p:nvPr/>
        </p:nvSpPr>
        <p:spPr>
          <a:xfrm>
            <a:off x="644525" y="5170488"/>
            <a:ext cx="8329613" cy="1076325"/>
          </a:xfrm>
          <a:prstGeom prst="rect">
            <a:avLst/>
          </a:prstGeom>
          <a:noFill/>
          <a:ln w="158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t">
            <a:spAutoFit/>
          </a:bodyPr>
          <a:p>
            <a:pPr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计算机组成原理 ：</a:t>
            </a:r>
            <a:r>
              <a:rPr lang="en-US" altLang="zh-CN" sz="3200" b="1" dirty="0">
                <a:latin typeface="FuturaA Bk BT" pitchFamily="34" charset="0"/>
                <a:ea typeface="宋体" panose="02010600030101010101" pitchFamily="2" charset="-122"/>
              </a:rPr>
              <a:t>how do computer work?</a:t>
            </a:r>
            <a:endParaRPr lang="en-US" altLang="zh-CN" sz="3200" b="1" dirty="0">
              <a:latin typeface="FuturaA Bk BT" pitchFamily="34" charset="0"/>
              <a:ea typeface="宋体" panose="02010600030101010101" pitchFamily="2" charset="-122"/>
            </a:endParaRPr>
          </a:p>
          <a:p>
            <a:pPr eaLnBrk="0" hangingPunct="0"/>
            <a:r>
              <a:rPr lang="zh-CN" altLang="en-US" sz="3200" b="1" dirty="0">
                <a:latin typeface="FuturaA Bk BT" pitchFamily="34" charset="0"/>
                <a:ea typeface="宋体" panose="02010600030101010101" pitchFamily="2" charset="-122"/>
              </a:rPr>
              <a:t>系统结构 </a:t>
            </a:r>
            <a:r>
              <a:rPr lang="en-US" altLang="zh-CN" sz="3200" b="1" dirty="0">
                <a:latin typeface="FuturaA Bk BT" pitchFamily="34" charset="0"/>
                <a:ea typeface="宋体" panose="02010600030101010101" pitchFamily="2" charset="-122"/>
              </a:rPr>
              <a:t>:how do I design a computer?</a:t>
            </a:r>
            <a:endParaRPr lang="zh-CN" altLang="en-US" sz="3200" b="1" dirty="0">
              <a:latin typeface="FuturaA Bk BT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27984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5" name="Rectangle 2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anchor="b"/>
          <a:p>
            <a:pPr eaLnBrk="1" hangingPunct="1"/>
            <a:r>
              <a:rPr lang="zh-CN" altLang="en-US" dirty="0"/>
              <a:t>教材和参考书</a:t>
            </a:r>
            <a:endParaRPr lang="zh-CN" altLang="en-US" dirty="0"/>
          </a:p>
        </p:txBody>
      </p:sp>
      <p:sp>
        <p:nvSpPr>
          <p:cNvPr id="11266" name="Rectangle 3"/>
          <p:cNvSpPr>
            <a:spLocks noGrp="1"/>
          </p:cNvSpPr>
          <p:nvPr>
            <p:ph idx="1"/>
          </p:nvPr>
        </p:nvSpPr>
        <p:spPr>
          <a:xfrm>
            <a:off x="271463" y="1628775"/>
            <a:ext cx="4506912" cy="4752975"/>
          </a:xfrm>
          <a:ln/>
        </p:spPr>
        <p:txBody>
          <a:bodyPr vert="horz" wrap="square" lIns="91440" tIns="45720" rIns="91440" bIns="45720" anchor="t"/>
          <a:p>
            <a:pPr eaLnBrk="1" hangingPunct="1"/>
            <a:r>
              <a:rPr lang="zh-CN" altLang="en-US" sz="2400" b="1" dirty="0"/>
              <a:t>教材：</a:t>
            </a:r>
            <a:r>
              <a:rPr lang="en-US" altLang="zh-CN" sz="2400" b="1" dirty="0"/>
              <a:t>《</a:t>
            </a:r>
            <a:r>
              <a:rPr lang="zh-CN" altLang="en-US" sz="2400" b="1" dirty="0"/>
              <a:t>计算机组成原理</a:t>
            </a:r>
            <a:r>
              <a:rPr lang="en-US" altLang="zh-CN" sz="2400" b="1" dirty="0"/>
              <a:t>》</a:t>
            </a:r>
            <a:r>
              <a:rPr lang="zh-CN" altLang="en-US" sz="2400" b="1" dirty="0"/>
              <a:t>，白中英，科学出版社</a:t>
            </a:r>
            <a:endParaRPr lang="zh-CN" altLang="en-US" sz="2400" b="1" dirty="0"/>
          </a:p>
          <a:p>
            <a:pPr eaLnBrk="1" hangingPunct="1"/>
            <a:r>
              <a:rPr lang="zh-CN" altLang="en-US" sz="2400" b="1" dirty="0"/>
              <a:t>参考书：</a:t>
            </a:r>
            <a:endParaRPr lang="zh-CN" altLang="en-US" sz="2400" b="1" dirty="0"/>
          </a:p>
          <a:p>
            <a:pPr eaLnBrk="1" hangingPunct="1">
              <a:buNone/>
            </a:pPr>
            <a:r>
              <a:rPr lang="zh-CN" altLang="en-US" sz="2400" b="1" dirty="0">
                <a:latin typeface="Times New Roman" panose="02020603050405020304" pitchFamily="18" charset="0"/>
              </a:rPr>
              <a:t>（</a:t>
            </a:r>
            <a:r>
              <a:rPr lang="en-US" altLang="zh-CN" sz="2400" b="1" dirty="0"/>
              <a:t>1</a:t>
            </a:r>
            <a:r>
              <a:rPr lang="zh-CN" altLang="en-US" sz="2400" b="1" dirty="0">
                <a:latin typeface="Times New Roman" panose="02020603050405020304" pitchFamily="18" charset="0"/>
              </a:rPr>
              <a:t>）</a:t>
            </a:r>
            <a:r>
              <a:rPr lang="en-US" altLang="zh-CN" sz="2400" b="1" dirty="0">
                <a:latin typeface="Times New Roman" panose="02020603050405020304" pitchFamily="18" charset="0"/>
              </a:rPr>
              <a:t>Randal E. Bryant, </a:t>
            </a:r>
            <a:r>
              <a:rPr lang="zh-CN" altLang="en-US" sz="2400" b="1" dirty="0">
                <a:latin typeface="Times New Roman" panose="02020603050405020304" pitchFamily="18" charset="0"/>
              </a:rPr>
              <a:t>深入理解计算机系统（第三版）</a:t>
            </a:r>
            <a:r>
              <a:rPr lang="en-US" altLang="zh-CN" sz="2400" b="1" dirty="0">
                <a:latin typeface="Times New Roman" panose="02020603050405020304" pitchFamily="18" charset="0"/>
              </a:rPr>
              <a:t>,</a:t>
            </a:r>
            <a:r>
              <a:rPr lang="zh-CN" altLang="en-US" sz="2400" b="1" dirty="0">
                <a:latin typeface="Times New Roman" panose="02020603050405020304" pitchFamily="18" charset="0"/>
              </a:rPr>
              <a:t>机械工业出版社</a:t>
            </a:r>
            <a:endParaRPr lang="zh-CN" altLang="en-US" sz="2400" b="1" dirty="0"/>
          </a:p>
          <a:p>
            <a:pPr eaLnBrk="1" hangingPunct="1">
              <a:buNone/>
            </a:pPr>
            <a:r>
              <a:rPr lang="zh-CN" altLang="en-US" sz="2400" b="1" dirty="0">
                <a:latin typeface="Times New Roman" panose="02020603050405020304" pitchFamily="18" charset="0"/>
              </a:rPr>
              <a:t>（</a:t>
            </a:r>
            <a:r>
              <a:rPr lang="en-US" altLang="zh-CN" sz="2400" b="1" dirty="0"/>
              <a:t>2</a:t>
            </a:r>
            <a:r>
              <a:rPr lang="zh-CN" altLang="en-US" sz="2400" b="1" dirty="0">
                <a:latin typeface="Times New Roman" panose="02020603050405020304" pitchFamily="18" charset="0"/>
              </a:rPr>
              <a:t>）</a:t>
            </a:r>
            <a:r>
              <a:rPr lang="en-US" altLang="zh-CN" sz="2400" dirty="0">
                <a:hlinkClick r:id="rId1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hlinkClick r:id="rId1"/>
              </a:rPr>
              <a:t>Andrew S. Tanenbaum</a:t>
            </a:r>
            <a:r>
              <a:rPr lang="en-US" altLang="zh-CN" sz="2400" b="1" dirty="0">
                <a:latin typeface="Times New Roman" panose="02020603050405020304" pitchFamily="18" charset="0"/>
              </a:rPr>
              <a:t>, </a:t>
            </a:r>
            <a:r>
              <a:rPr lang="en-US" altLang="zh-CN" sz="2400" b="1" dirty="0">
                <a:latin typeface="Times New Roman" panose="02020603050405020304" pitchFamily="18" charset="0"/>
                <a:hlinkClick r:id="rId2"/>
              </a:rPr>
              <a:t>Structured Computer Organization, Third Edition</a:t>
            </a:r>
            <a:endParaRPr lang="zh-CN" altLang="en-US" b="1" dirty="0">
              <a:latin typeface="Times New Roman" panose="02020603050405020304" pitchFamily="18" charset="0"/>
            </a:endParaRPr>
          </a:p>
          <a:p>
            <a:pPr eaLnBrk="1" hangingPunct="1">
              <a:buNone/>
            </a:pPr>
            <a:endParaRPr lang="en-US" altLang="zh-CN" b="1" dirty="0">
              <a:latin typeface="Times New Roman" panose="02020603050405020304" pitchFamily="18" charset="0"/>
            </a:endParaRPr>
          </a:p>
        </p:txBody>
      </p:sp>
      <p:pic>
        <p:nvPicPr>
          <p:cNvPr id="11267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375" y="446088"/>
            <a:ext cx="4049713" cy="57769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Rectangle 2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anchor="b"/>
          <a:p>
            <a:pPr eaLnBrk="1" hangingPunct="1"/>
            <a:r>
              <a:rPr lang="zh-CN" altLang="en-US" dirty="0"/>
              <a:t>国家精品课程</a:t>
            </a:r>
            <a:endParaRPr lang="zh-CN" altLang="en-US" dirty="0"/>
          </a:p>
        </p:txBody>
      </p:sp>
      <p:sp>
        <p:nvSpPr>
          <p:cNvPr id="13314" name="Rectangle 3"/>
          <p:cNvSpPr>
            <a:spLocks noGrp="1"/>
          </p:cNvSpPr>
          <p:nvPr>
            <p:ph idx="1"/>
          </p:nvPr>
        </p:nvSpPr>
        <p:spPr>
          <a:ln/>
        </p:spPr>
        <p:txBody>
          <a:bodyPr vert="horz" wrap="square" lIns="91440" tIns="45720" rIns="91440" bIns="45720" anchor="t"/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清华大学：王城（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04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年国家精品）：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64+32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（课内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16+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实验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16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）</a:t>
            </a:r>
            <a:endParaRPr lang="zh-CN" altLang="en-US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北京邮电大学：白宗英（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04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年国家精品）：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62+18+2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周</a:t>
            </a:r>
            <a:endParaRPr lang="zh-CN" altLang="en-US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杭州电子科技大学：包健（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07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年国家精品）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66+33</a:t>
            </a:r>
            <a:endParaRPr lang="en-US" altLang="zh-CN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哈尔滨工业大学：唐朔飞</a:t>
            </a:r>
            <a:r>
              <a:rPr lang="zh-CN" altLang="en-US" sz="2200" dirty="0"/>
              <a:t> 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Wingdings" panose="05000000000000000000" pitchFamily="2" charset="2"/>
              </a:rPr>
              <a:t>（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Wingdings" panose="05000000000000000000" pitchFamily="2" charset="2"/>
              </a:rPr>
              <a:t>05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Wingdings" panose="05000000000000000000" pitchFamily="2" charset="2"/>
              </a:rPr>
              <a:t>年国家精品）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Wingdings" panose="05000000000000000000" pitchFamily="2" charset="2"/>
              </a:rPr>
              <a:t>52+16+2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Wingdings" panose="05000000000000000000" pitchFamily="2" charset="2"/>
              </a:rPr>
              <a:t>周</a:t>
            </a:r>
            <a:endParaRPr lang="zh-CN" altLang="en-US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  <a:sym typeface="Wingdings" panose="05000000000000000000" pitchFamily="2" charset="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Wingdings" panose="05000000000000000000" pitchFamily="2" charset="2"/>
              </a:rPr>
              <a:t>南京大学：袁春风，网络教育</a:t>
            </a:r>
            <a:endParaRPr lang="zh-CN" altLang="en-US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  <a:sym typeface="Wingdings" panose="05000000000000000000" pitchFamily="2" charset="2"/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b"/>
          <a:p>
            <a:pPr eaLnBrk="1" hangingPunct="1"/>
            <a:r>
              <a:rPr lang="zh-CN" altLang="en-US" dirty="0"/>
              <a:t>中国大学</a:t>
            </a:r>
            <a:r>
              <a:rPr lang="en-US" altLang="zh-CN" dirty="0"/>
              <a:t>MOOC</a:t>
            </a:r>
            <a:endParaRPr lang="en-US" altLang="zh-CN" dirty="0"/>
          </a:p>
        </p:txBody>
      </p:sp>
      <p:sp>
        <p:nvSpPr>
          <p:cNvPr id="13314" name="Rectangle 3"/>
          <p:cNvSpPr>
            <a:spLocks noGrp="1"/>
          </p:cNvSpPr>
          <p:nvPr>
            <p:ph idx="1"/>
          </p:nvPr>
        </p:nvSpPr>
        <p:spPr/>
        <p:txBody>
          <a:bodyPr vert="horz" wrap="square" lIns="91440" tIns="45720" rIns="91440" bIns="45720" anchor="t"/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计算机组成原理，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电子科技大学：</a:t>
            </a:r>
            <a:r>
              <a:rPr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纪禄平</a:t>
            </a:r>
            <a:r>
              <a:rPr 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/</a:t>
            </a:r>
            <a:r>
              <a:rPr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 罗克露</a:t>
            </a:r>
            <a:r>
              <a:rPr 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等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：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64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学时</a:t>
            </a:r>
            <a:endParaRPr lang="zh-CN" altLang="en-US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计算机组成原理，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哈尔滨工业大学，刘宏伟等，</a:t>
            </a:r>
            <a:r>
              <a:rPr lang="en-US" altLang="zh-CN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19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周，教材（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唐朔飞）</a:t>
            </a:r>
            <a:endParaRPr lang="zh-CN" altLang="en-US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计算机原理：国防科技大学，唐玉华等，国外教材</a:t>
            </a:r>
            <a:endParaRPr lang="en-US" altLang="zh-CN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Wingdings" panose="05000000000000000000" pitchFamily="2" charset="2"/>
              </a:rPr>
              <a:t>计算机系统基础，</a:t>
            </a: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Wingdings" panose="05000000000000000000" pitchFamily="2" charset="2"/>
              </a:rPr>
              <a:t>南京大学：袁春风，</a:t>
            </a:r>
            <a:endParaRPr lang="zh-CN" altLang="en-US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  <a:sym typeface="Wingdings" panose="05000000000000000000" pitchFamily="2" charset="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dirty="0">
                <a:solidFill>
                  <a:srgbClr val="0000FF"/>
                </a:solidFill>
                <a:latin typeface="黑体" panose="02010609060101010101" pitchFamily="2" charset="-122"/>
                <a:ea typeface="黑体" panose="02010609060101010101" pitchFamily="2" charset="-122"/>
                <a:sym typeface="Wingdings" panose="05000000000000000000" pitchFamily="2" charset="2"/>
              </a:rPr>
              <a:t>计算机组成原理，华中科技大学，秦磊华</a:t>
            </a:r>
            <a:endParaRPr lang="zh-CN" altLang="en-US" dirty="0">
              <a:solidFill>
                <a:srgbClr val="0000FF"/>
              </a:solidFill>
              <a:latin typeface="黑体" panose="02010609060101010101" pitchFamily="2" charset="-122"/>
              <a:ea typeface="黑体" panose="02010609060101010101" pitchFamily="2" charset="-122"/>
              <a:sym typeface="Wingdings" panose="05000000000000000000" pitchFamily="2" charset="2"/>
            </a:endParaRPr>
          </a:p>
          <a:p>
            <a:pPr eaLnBrk="1" hangingPunct="1">
              <a:lnSpc>
                <a:spcPct val="90000"/>
              </a:lnSpc>
              <a:buNone/>
            </a:pPr>
            <a:endParaRPr lang="zh-CN" altLang="en-US" sz="2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Rectangle 2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anchor="b"/>
          <a:p>
            <a:pPr eaLnBrk="1" hangingPunct="1"/>
            <a:r>
              <a:rPr lang="zh-CN" altLang="en-US" dirty="0"/>
              <a:t>考核和成绩评定</a:t>
            </a:r>
            <a:endParaRPr lang="zh-CN" altLang="en-US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wrap="square" lIns="91440" tIns="45720" rIns="91440" bIns="45720" numCol="1" anchor="t" anchorCtr="0" compatLnSpc="1"/>
          <a:lstStyle/>
          <a:p>
            <a:pPr marL="469900" marR="0" lvl="0" indent="-469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o"/>
              <a:defRPr/>
            </a:pP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考核方式：闭卷笔试</a:t>
            </a:r>
            <a:endParaRPr kumimoji="0" lang="zh-CN" altLang="en-US" sz="30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69900" marR="0" lvl="0" indent="-469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o"/>
              <a:defRPr/>
            </a:pP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成绩：总评＝期末成绩</a:t>
            </a:r>
            <a:r>
              <a:rPr kumimoji="0" lang="en-US" altLang="zh-CN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×60</a:t>
            </a: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％＋实验成绩</a:t>
            </a:r>
            <a:r>
              <a:rPr kumimoji="0" lang="en-US" altLang="zh-CN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×30</a:t>
            </a: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％＋平时成绩</a:t>
            </a:r>
            <a:r>
              <a:rPr kumimoji="0" lang="en-US" altLang="zh-CN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×10</a:t>
            </a: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％</a:t>
            </a:r>
            <a:endParaRPr kumimoji="0" lang="zh-CN" altLang="en-US" sz="30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69900" marR="0" lvl="0" indent="-469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o"/>
              <a:defRPr/>
            </a:pP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平时成绩满分</a:t>
            </a:r>
            <a:r>
              <a:rPr kumimoji="0" lang="en-US" altLang="zh-CN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100</a:t>
            </a: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分，缺课一次扣</a:t>
            </a:r>
            <a:r>
              <a:rPr kumimoji="0" lang="en-US" altLang="zh-CN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</a:t>
            </a:r>
            <a:r>
              <a:rPr kumimoji="0" lang="en-US" altLang="zh-CN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0</a:t>
            </a: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分，迟到或无故请假一次</a:t>
            </a:r>
            <a:r>
              <a:rPr kumimoji="0" lang="en-US" altLang="zh-CN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</a:t>
            </a: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分，扣完为止。</a:t>
            </a:r>
            <a:endParaRPr kumimoji="0" lang="zh-CN" altLang="en-US" sz="30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69900" marR="0" lvl="0" indent="-469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o"/>
              <a:defRPr/>
            </a:pP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平时成绩包括作业完成情况。</a:t>
            </a:r>
            <a:endParaRPr kumimoji="0" lang="en-US" altLang="zh-CN" sz="30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endParaRPr kumimoji="0" lang="en-US" altLang="zh-CN" sz="3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zh-CN" altLang="en-US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随机抽查！</a:t>
            </a:r>
            <a:endParaRPr kumimoji="0" lang="zh-CN" altLang="en-US" sz="30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69900" marR="0" lvl="0" indent="-469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o"/>
              <a:defRPr/>
            </a:pPr>
            <a:endParaRPr kumimoji="0" lang="en-US" altLang="zh-CN" sz="30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Verdana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Verdana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0</TotalTime>
  <Words>872</Words>
  <Application>WPS 演示</Application>
  <PresentationFormat>全屏显示(4:3)</PresentationFormat>
  <Paragraphs>79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宋体</vt:lpstr>
      <vt:lpstr>Wingdings</vt:lpstr>
      <vt:lpstr>Verdana</vt:lpstr>
      <vt:lpstr>Times New Roman</vt:lpstr>
      <vt:lpstr>黑体</vt:lpstr>
      <vt:lpstr>FuturaA Bk BT</vt:lpstr>
      <vt:lpstr>Segoe Print</vt:lpstr>
      <vt:lpstr>微软雅黑</vt:lpstr>
      <vt:lpstr>Arial Unicode MS</vt:lpstr>
      <vt:lpstr>Profile</vt:lpstr>
      <vt:lpstr>1_Profile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国家精品课程</vt:lpstr>
      <vt:lpstr>PowerPoint 演示文稿</vt:lpstr>
    </vt:vector>
  </TitlesOfParts>
  <Company>番茄花园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前言</dc:title>
  <dc:creator>番茄花园</dc:creator>
  <cp:lastModifiedBy>大白马</cp:lastModifiedBy>
  <cp:revision>17</cp:revision>
  <dcterms:created xsi:type="dcterms:W3CDTF">2007-09-18T01:33:23Z</dcterms:created>
  <dcterms:modified xsi:type="dcterms:W3CDTF">2019-10-07T03:33:08Z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2052-11.1.0.9126</vt:lpwstr>
  </property>
</Properties>
</file>

<file path=docProps/thumbnail.jpeg>
</file>